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664" r:id="rId2"/>
    <p:sldId id="272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61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300" r:id="rId43"/>
    <p:sldId id="40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0" d="100"/>
          <a:sy n="110" d="100"/>
        </p:scale>
        <p:origin x="142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3BA2EE-9B6C-4A78-8186-957AA7FBFB5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2005FE-F935-41EF-9004-4D2479501F3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97" y="234416"/>
            <a:ext cx="1602000" cy="5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83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www.deeplearning.ai/ai-notes/initializatio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14</a:t>
            </a:r>
            <a:r>
              <a:rPr lang="ko-KR" altLang="en-US">
                <a:solidFill>
                  <a:schemeClr val="bg1"/>
                </a:solidFill>
              </a:rPr>
              <a:t>장 신경망</a:t>
            </a:r>
            <a:r>
              <a:rPr lang="en-US" altLang="ko-KR">
                <a:solidFill>
                  <a:schemeClr val="bg1"/>
                </a:solidFill>
              </a:rPr>
              <a:t>III(</a:t>
            </a:r>
            <a:r>
              <a:rPr lang="ko-KR" altLang="en-US">
                <a:solidFill>
                  <a:schemeClr val="bg1"/>
                </a:solidFill>
              </a:rPr>
              <a:t>딥러닝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범인은 </a:t>
            </a:r>
            <a:r>
              <a:rPr lang="ko-KR" altLang="en-US" dirty="0" err="1"/>
              <a:t>시그모이드</a:t>
            </a:r>
            <a:r>
              <a:rPr lang="ko-KR" altLang="en-US" dirty="0"/>
              <a:t> 활성화 함수</a:t>
            </a:r>
            <a:endParaRPr lang="en-US" altLang="ko-KR" dirty="0"/>
          </a:p>
          <a:p>
            <a:r>
              <a:rPr lang="ko-KR" altLang="en-US" dirty="0" err="1"/>
              <a:t>시그모이드</a:t>
            </a:r>
            <a:r>
              <a:rPr lang="ko-KR" altLang="en-US" dirty="0"/>
              <a:t> 함수의 특성상 아주 큰 양수나 아주 큰 음수가 들어오면 출력이 </a:t>
            </a:r>
            <a:r>
              <a:rPr lang="ko-KR" altLang="en-US" dirty="0" err="1"/>
              <a:t>포화되어서</a:t>
            </a:r>
            <a:r>
              <a:rPr lang="ko-KR" altLang="en-US" dirty="0"/>
              <a:t> 거의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37095"/>
            <a:ext cx="7373344" cy="2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" y="1600200"/>
            <a:ext cx="7689768" cy="4495800"/>
          </a:xfrm>
        </p:spPr>
      </p:pic>
    </p:spTree>
    <p:extLst>
      <p:ext uri="{BB962C8B-B14F-4D97-AF65-F5344CB8AC3E}">
        <p14:creationId xmlns:p14="http://schemas.microsoft.com/office/powerpoint/2010/main" val="71158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새로운 활성화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7249267" cy="3590232"/>
          </a:xfrm>
        </p:spPr>
      </p:pic>
    </p:spTree>
    <p:extLst>
      <p:ext uri="{BB962C8B-B14F-4D97-AF65-F5344CB8AC3E}">
        <p14:creationId xmlns:p14="http://schemas.microsoft.com/office/powerpoint/2010/main" val="144684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 함수 실험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52479"/>
            <a:ext cx="8153400" cy="4391241"/>
          </a:xfrm>
        </p:spPr>
      </p:pic>
    </p:spTree>
    <p:extLst>
      <p:ext uri="{BB962C8B-B14F-4D97-AF65-F5344CB8AC3E}">
        <p14:creationId xmlns:p14="http://schemas.microsoft.com/office/powerpoint/2010/main" val="75223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 함수 실험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693443"/>
            <a:ext cx="8153400" cy="2309313"/>
          </a:xfrm>
        </p:spPr>
      </p:pic>
    </p:spTree>
    <p:extLst>
      <p:ext uri="{BB962C8B-B14F-4D97-AF65-F5344CB8AC3E}">
        <p14:creationId xmlns:p14="http://schemas.microsoft.com/office/powerpoint/2010/main" val="29956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함수로는 이제까지는 제곱 오차 함수</a:t>
            </a:r>
            <a:r>
              <a:rPr lang="en-US" altLang="ko-KR" dirty="0"/>
              <a:t>(Mean Squared Error: MSE)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노드의 활성화 함수로 </a:t>
            </a:r>
            <a:r>
              <a:rPr lang="ko-KR" altLang="en-US" dirty="0" err="1"/>
              <a:t>시그모이드</a:t>
            </a:r>
            <a:r>
              <a:rPr lang="en-US" altLang="ko-KR" dirty="0"/>
              <a:t>(sigmoid)</a:t>
            </a:r>
            <a:r>
              <a:rPr lang="ko-KR" altLang="en-US" dirty="0"/>
              <a:t>가 사용된다면 </a:t>
            </a:r>
            <a:r>
              <a:rPr lang="en-US" altLang="ko-KR" dirty="0"/>
              <a:t>MSE</a:t>
            </a:r>
            <a:r>
              <a:rPr lang="ko-KR" altLang="en-US" dirty="0"/>
              <a:t>는 저속 수렴 문제</a:t>
            </a:r>
            <a:r>
              <a:rPr lang="en-US" altLang="ko-KR" dirty="0"/>
              <a:t>(slow convergence)</a:t>
            </a:r>
            <a:r>
              <a:rPr lang="ko-KR" altLang="en-US" dirty="0"/>
              <a:t>에 부딪치게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348880"/>
            <a:ext cx="2592288" cy="8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2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문제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예를 들어서 </a:t>
            </a:r>
            <a:r>
              <a:rPr lang="ko-KR" altLang="en-US" dirty="0" err="1"/>
              <a:t>목표값이</a:t>
            </a:r>
            <a:r>
              <a:rPr lang="ko-KR" altLang="en-US" dirty="0"/>
              <a:t> </a:t>
            </a:r>
            <a:r>
              <a:rPr lang="en-US" altLang="ko-KR" dirty="0"/>
              <a:t>0.0</a:t>
            </a:r>
            <a:r>
              <a:rPr lang="ko-KR" altLang="en-US" dirty="0"/>
              <a:t>이고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10.0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  <a:r>
              <a:rPr lang="ko-KR" altLang="en-US" dirty="0"/>
              <a:t>차이는 무려 </a:t>
            </a:r>
            <a:r>
              <a:rPr lang="en-US" altLang="ko-KR" dirty="0"/>
              <a:t>10.0</a:t>
            </a:r>
            <a:r>
              <a:rPr lang="ko-KR" altLang="en-US" dirty="0"/>
              <a:t>이나 되지만 </a:t>
            </a:r>
            <a:r>
              <a:rPr lang="ko-KR" altLang="en-US" dirty="0" err="1"/>
              <a:t>시그모이드</a:t>
            </a:r>
            <a:r>
              <a:rPr lang="en-US" altLang="ko-KR" dirty="0"/>
              <a:t> </a:t>
            </a:r>
            <a:r>
              <a:rPr lang="ko-KR" altLang="en-US" dirty="0"/>
              <a:t>함수의 </a:t>
            </a:r>
            <a:r>
              <a:rPr lang="ko-KR" altLang="en-US" dirty="0" err="1"/>
              <a:t>그래디언트는</a:t>
            </a:r>
            <a:r>
              <a:rPr lang="ko-KR" altLang="en-US" dirty="0"/>
              <a:t> 거의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반대로 </a:t>
            </a:r>
            <a:r>
              <a:rPr lang="ko-KR" altLang="en-US" dirty="0" err="1"/>
              <a:t>목표값이</a:t>
            </a:r>
            <a:r>
              <a:rPr lang="ko-KR" altLang="en-US" dirty="0"/>
              <a:t> </a:t>
            </a:r>
            <a:r>
              <a:rPr lang="en-US" altLang="ko-KR" dirty="0"/>
              <a:t>0.0</a:t>
            </a:r>
            <a:r>
              <a:rPr lang="ko-KR" altLang="en-US" dirty="0"/>
              <a:t>이고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1.0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  <a:r>
              <a:rPr lang="ko-KR" altLang="en-US" dirty="0"/>
              <a:t>차이는 </a:t>
            </a:r>
            <a:r>
              <a:rPr lang="en-US" altLang="ko-KR" dirty="0"/>
              <a:t>1.0</a:t>
            </a:r>
            <a:r>
              <a:rPr lang="ko-KR" altLang="en-US" dirty="0"/>
              <a:t>뿐이지만 이기 때문에 </a:t>
            </a:r>
            <a:r>
              <a:rPr lang="ko-KR" altLang="en-US" dirty="0" err="1"/>
              <a:t>그래디언트는</a:t>
            </a:r>
            <a:r>
              <a:rPr lang="ko-KR" altLang="en-US" dirty="0"/>
              <a:t> </a:t>
            </a:r>
            <a:r>
              <a:rPr lang="en-US" altLang="ko-KR" dirty="0"/>
              <a:t>0.2 </a:t>
            </a:r>
            <a:r>
              <a:rPr lang="ko-KR" altLang="en-US" dirty="0"/>
              <a:t>정도가 나오게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이것은 마치 시험성적이 안 좋은 학생한테 더 좋은 학점을 주는 격이다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65104"/>
            <a:ext cx="3131840" cy="23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출력층의</a:t>
            </a:r>
            <a:r>
              <a:rPr lang="ko-KR" altLang="en-US" dirty="0"/>
              <a:t> 노드에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함수를 사용하고 손실 함수로 교차 엔트로피를 많이 사용한다</a:t>
            </a:r>
          </a:p>
          <a:p>
            <a:r>
              <a:rPr lang="ko-KR" altLang="en-US" dirty="0"/>
              <a:t>소프트 맥스 활성화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7695012" cy="20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 분포 </a:t>
            </a:r>
            <a:r>
              <a:rPr lang="en-US" altLang="ko-KR" dirty="0"/>
              <a:t>p, q</a:t>
            </a:r>
            <a:r>
              <a:rPr lang="ko-KR" altLang="en-US" dirty="0"/>
              <a:t>에 대해서 다음과 같이 정의된다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교차 엔트로피가 크면</a:t>
            </a:r>
            <a:r>
              <a:rPr lang="en-US" altLang="ko-KR" dirty="0"/>
              <a:t>, 2</a:t>
            </a:r>
            <a:r>
              <a:rPr lang="ko-KR" altLang="en-US" dirty="0"/>
              <a:t>개의 확률 분포가 많이 다른 것이다</a:t>
            </a:r>
            <a:r>
              <a:rPr lang="en-US" altLang="ko-KR" dirty="0"/>
              <a:t>. </a:t>
            </a:r>
            <a:r>
              <a:rPr lang="ko-KR" altLang="en-US" dirty="0"/>
              <a:t>교차 엔트로피가 작으면 </a:t>
            </a:r>
            <a:r>
              <a:rPr lang="en-US" altLang="ko-KR" dirty="0"/>
              <a:t>2</a:t>
            </a:r>
            <a:r>
              <a:rPr lang="ko-KR" altLang="en-US" dirty="0"/>
              <a:t>개의 확률 분포가 거의 일치한다고 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852936"/>
            <a:ext cx="4086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153400" cy="294967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988075"/>
            <a:ext cx="4999834" cy="11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DNN </a:t>
            </a:r>
            <a:r>
              <a:rPr lang="ko-KR" altLang="en-US" dirty="0"/>
              <a:t>구조를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은닉층의</a:t>
            </a:r>
            <a:r>
              <a:rPr lang="ko-KR" altLang="en-US" dirty="0"/>
              <a:t> 역할을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새로 등장한 여러 가지 활성화 함수를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소멸 문제를 이해한다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교차 엔트로피의 계산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43302" y="1700808"/>
            <a:ext cx="8261146" cy="30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5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출력층에서</a:t>
            </a:r>
            <a:r>
              <a:rPr lang="ko-KR" altLang="en-US" dirty="0"/>
              <a:t> 계산된 오차는 가중치의 값에 비례하여서 </a:t>
            </a:r>
            <a:r>
              <a:rPr lang="ko-KR" altLang="en-US" dirty="0" err="1"/>
              <a:t>역전파된다</a:t>
            </a:r>
            <a:r>
              <a:rPr lang="en-US" altLang="ko-KR" dirty="0"/>
              <a:t>(</a:t>
            </a:r>
            <a:r>
              <a:rPr lang="ko-KR" altLang="en-US" dirty="0"/>
              <a:t>가중치가 곱해져서 </a:t>
            </a:r>
            <a:r>
              <a:rPr lang="ko-KR" altLang="en-US" dirty="0" err="1"/>
              <a:t>역전파된다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따라서 모든 가중치가 </a:t>
            </a:r>
            <a:r>
              <a:rPr lang="en-US" altLang="ko-KR" dirty="0"/>
              <a:t>0</a:t>
            </a:r>
            <a:r>
              <a:rPr lang="ko-KR" altLang="en-US" dirty="0"/>
              <a:t>이면 오차 </a:t>
            </a:r>
            <a:r>
              <a:rPr lang="ko-KR" altLang="en-US" dirty="0" err="1"/>
              <a:t>역전파가</a:t>
            </a:r>
            <a:r>
              <a:rPr lang="ko-KR" altLang="en-US" dirty="0"/>
              <a:t> 제대로 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068960"/>
            <a:ext cx="4923064" cy="15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Xavier</a:t>
            </a:r>
            <a:r>
              <a:rPr lang="ko-KR" altLang="en-US" dirty="0"/>
              <a:t>은 다음과 같은 분산을 가지는 정규 분포</a:t>
            </a:r>
            <a:r>
              <a:rPr lang="en-US" altLang="ko-KR" dirty="0"/>
              <a:t>(</a:t>
            </a:r>
            <a:r>
              <a:rPr lang="ko-KR" altLang="en-US" dirty="0" err="1"/>
              <a:t>가우시안</a:t>
            </a:r>
            <a:r>
              <a:rPr lang="ko-KR" altLang="en-US" dirty="0"/>
              <a:t> 분포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난수를</a:t>
            </a:r>
            <a:r>
              <a:rPr lang="ko-KR" altLang="en-US" dirty="0"/>
              <a:t> 추출하는 것을 제안하였다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48" y="2492897"/>
            <a:ext cx="2151512" cy="1052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9080"/>
            <a:ext cx="3059594" cy="15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8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가중치 초기화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https://www.deeplearning.ai/ai-notes/initialization/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060848"/>
            <a:ext cx="7884368" cy="4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Descent: SGD) : </a:t>
            </a:r>
            <a:r>
              <a:rPr lang="ko-KR" altLang="en-US" dirty="0"/>
              <a:t>하나의 샘플이 주어지면 오차를 계산하여서 바로 가중치를 변경하는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배치 학습</a:t>
            </a:r>
            <a:r>
              <a:rPr lang="en-US" altLang="ko-KR" dirty="0"/>
              <a:t>(batch learning): </a:t>
            </a:r>
            <a:r>
              <a:rPr lang="ko-KR" altLang="en-US" dirty="0"/>
              <a:t>모든 샘플을 모두 보여준 후에 개별 샘플의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전부 더해서 이것을 바탕으로 모델의 가중치를 변경하는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71365"/>
            <a:ext cx="7417812" cy="23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온라인 학습과 배치 학습의 중간에 있는 방법이 미니 배치</a:t>
            </a:r>
            <a:r>
              <a:rPr lang="en-US" altLang="ko-KR" dirty="0"/>
              <a:t>(mini </a:t>
            </a:r>
            <a:r>
              <a:rPr lang="en-US" altLang="ko-KR" dirty="0" err="1"/>
              <a:t>barch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이 방법에서는 훈련 데이터를 작은 배치들로 분리시켜서 하나의 배치가 끝날 때마다 학습을 수행하는 방법이다</a:t>
            </a:r>
            <a:r>
              <a:rPr lang="en-US" altLang="ko-KR" dirty="0"/>
              <a:t>. 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	</a:t>
            </a:r>
            <a:r>
              <a:rPr lang="en-US" altLang="ko-KR" dirty="0"/>
              <a:t>1 &lt; size(</a:t>
            </a:r>
            <a:r>
              <a:rPr lang="ko-KR" altLang="en-US" dirty="0"/>
              <a:t>매니 배치</a:t>
            </a:r>
            <a:r>
              <a:rPr lang="en-US" altLang="ko-KR" dirty="0"/>
              <a:t>) &lt; size(</a:t>
            </a:r>
            <a:r>
              <a:rPr lang="ko-KR" altLang="en-US" dirty="0"/>
              <a:t>훈련 데이터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93096"/>
            <a:ext cx="7386381" cy="21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입력값은</a:t>
            </a:r>
            <a:r>
              <a:rPr lang="ko-KR" altLang="en-US" dirty="0"/>
              <a:t> </a:t>
            </a:r>
            <a:r>
              <a:rPr lang="en-US" altLang="ko-KR" dirty="0"/>
              <a:t>[0, 1] </a:t>
            </a:r>
            <a:r>
              <a:rPr lang="ko-KR" altLang="en-US" dirty="0"/>
              <a:t>사이의 값이어야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7929403" cy="30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1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446982"/>
            <a:ext cx="8153400" cy="2802236"/>
          </a:xfrm>
        </p:spPr>
      </p:pic>
    </p:spTree>
    <p:extLst>
      <p:ext uri="{BB962C8B-B14F-4D97-AF65-F5344CB8AC3E}">
        <p14:creationId xmlns:p14="http://schemas.microsoft.com/office/powerpoint/2010/main" val="3362948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엔코딩</a:t>
            </a:r>
            <a:r>
              <a:rPr lang="ko-KR" altLang="en-US" dirty="0"/>
              <a:t> 방법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8153400" cy="2784351"/>
          </a:xfrm>
        </p:spPr>
      </p:pic>
    </p:spTree>
    <p:extLst>
      <p:ext uri="{BB962C8B-B14F-4D97-AF65-F5344CB8AC3E}">
        <p14:creationId xmlns:p14="http://schemas.microsoft.com/office/powerpoint/2010/main" val="108093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엔코딩</a:t>
            </a:r>
            <a:r>
              <a:rPr lang="ko-KR" altLang="en-US" dirty="0"/>
              <a:t> 방법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1569154"/>
            <a:ext cx="8191302" cy="149980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[0] 30  male    3800  SUV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[1] 36  female  4200  SEDAN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[2] 52  male    4000  SUV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[3] 42  female  4400  SEDAN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3964" y="3645024"/>
            <a:ext cx="8191302" cy="149980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[0] -1.23  -1.0  -1.34  (1.0  0.0)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[1] -0.49   1.0   0.45  (0.0  1.0)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[2]  1.48  -1.0  -0.45  (1.0  0.0)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it-IT" altLang="ko-KR" sz="1600" kern="0" dirty="0">
                <a:latin typeface="Trebuchet MS" pitchFamily="34" charset="0"/>
              </a:rPr>
              <a:t>[3]  0.25   1.0   1.34  (0.0  1.0)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491880" y="3068960"/>
            <a:ext cx="136815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8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은 앞장에서 학습한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은닉층의</a:t>
            </a:r>
            <a:r>
              <a:rPr lang="ko-KR" altLang="en-US" dirty="0"/>
              <a:t> 개수를 증가시킨 것이다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딥</a:t>
            </a:r>
            <a:r>
              <a:rPr lang="en-US" altLang="ko-KR" dirty="0"/>
              <a:t>(deep)"</a:t>
            </a:r>
            <a:r>
              <a:rPr lang="ko-KR" altLang="en-US" dirty="0"/>
              <a:t>이라는 용어가 </a:t>
            </a:r>
            <a:r>
              <a:rPr lang="ko-KR" altLang="en-US" dirty="0" err="1"/>
              <a:t>은닉층이</a:t>
            </a:r>
            <a:r>
              <a:rPr lang="ko-KR" altLang="en-US" dirty="0"/>
              <a:t> 깊다는 것을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 </a:t>
            </a:r>
            <a:r>
              <a:rPr lang="ko-KR" altLang="en-US" dirty="0" err="1"/>
              <a:t>딥러닝은</a:t>
            </a:r>
            <a:r>
              <a:rPr lang="ko-KR" altLang="en-US" dirty="0"/>
              <a:t> 컴퓨터 시각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/>
              <a:t>소셜 네트워크 </a:t>
            </a:r>
            <a:r>
              <a:rPr lang="ko-KR" altLang="en-US" dirty="0" err="1"/>
              <a:t>필터링</a:t>
            </a:r>
            <a:r>
              <a:rPr lang="en-US" altLang="ko-KR" dirty="0"/>
              <a:t>, </a:t>
            </a:r>
            <a:r>
              <a:rPr lang="ko-KR" altLang="en-US" dirty="0"/>
              <a:t>기계 번역 등에 적용되어서 인간 전문가에 필적하는 결과를 얻고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61048"/>
            <a:ext cx="7596336" cy="27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2648" y="1569154"/>
            <a:ext cx="8191302" cy="528884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                Output Shape              </a:t>
            </a:r>
            <a:r>
              <a:rPr lang="en-US" altLang="ko-KR" sz="1600" kern="0" dirty="0" err="1">
                <a:latin typeface="Trebuchet MS" pitchFamily="34" charset="0"/>
              </a:rPr>
              <a:t>Param</a:t>
            </a:r>
            <a:r>
              <a:rPr lang="en-US" altLang="ko-KR" sz="1600" kern="0" dirty="0">
                <a:latin typeface="Trebuchet MS" pitchFamily="34" charset="0"/>
              </a:rPr>
              <a:t> #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dense_4 (Dense)              (None, 512)               401920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dense_5 (Dense)              (None, 10)                5130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Total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Trainable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Non-trainable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18/20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0.0344 -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0.8480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19/20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0.0335 -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0.8505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20/20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0.0328 -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0.8530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r>
              <a:rPr lang="en-US" altLang="ko-KR" sz="1600" kern="0" dirty="0">
                <a:latin typeface="Trebuchet MS" pitchFamily="34" charset="0"/>
              </a:rPr>
              <a:t>: 0.03148304631710053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 0.8628</a:t>
            </a:r>
          </a:p>
        </p:txBody>
      </p:sp>
    </p:spTree>
    <p:extLst>
      <p:ext uri="{BB962C8B-B14F-4D97-AF65-F5344CB8AC3E}">
        <p14:creationId xmlns:p14="http://schemas.microsoft.com/office/powerpoint/2010/main" val="2745507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504721"/>
            <a:ext cx="8153400" cy="2686757"/>
          </a:xfrm>
        </p:spPr>
      </p:pic>
    </p:spTree>
    <p:extLst>
      <p:ext uri="{BB962C8B-B14F-4D97-AF65-F5344CB8AC3E}">
        <p14:creationId xmlns:p14="http://schemas.microsoft.com/office/powerpoint/2010/main" val="288423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r>
              <a:rPr lang="en-US" altLang="ko-KR" dirty="0"/>
              <a:t>(momentum)</a:t>
            </a:r>
            <a:r>
              <a:rPr lang="ko-KR" altLang="en-US" dirty="0"/>
              <a:t>은 학습 속도를 가속시킬 목적으로 사용한다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4251"/>
            <a:ext cx="3604072" cy="2880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517232"/>
            <a:ext cx="5823744" cy="7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0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6" y="1988840"/>
            <a:ext cx="8153400" cy="3224891"/>
          </a:xfrm>
        </p:spPr>
      </p:pic>
    </p:spTree>
    <p:extLst>
      <p:ext uri="{BB962C8B-B14F-4D97-AF65-F5344CB8AC3E}">
        <p14:creationId xmlns:p14="http://schemas.microsoft.com/office/powerpoint/2010/main" val="2505336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8672" y="1556792"/>
            <a:ext cx="8153400" cy="4495800"/>
          </a:xfrm>
        </p:spPr>
        <p:txBody>
          <a:bodyPr/>
          <a:lstStyle/>
          <a:p>
            <a:r>
              <a:rPr lang="ko-KR" altLang="en-US" dirty="0" err="1"/>
              <a:t>규제항의</a:t>
            </a:r>
            <a:r>
              <a:rPr lang="ko-KR" altLang="en-US" dirty="0"/>
              <a:t> 도입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증강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4332337" cy="10054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52" y="4005064"/>
            <a:ext cx="5688632" cy="18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규제항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2" y="1600200"/>
            <a:ext cx="7726746" cy="4495800"/>
          </a:xfrm>
        </p:spPr>
      </p:pic>
    </p:spTree>
    <p:extLst>
      <p:ext uri="{BB962C8B-B14F-4D97-AF65-F5344CB8AC3E}">
        <p14:creationId xmlns:p14="http://schemas.microsoft.com/office/powerpoint/2010/main" val="74960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드롭 아웃은 몇 개의 노드들을 학습 과정에서 </a:t>
            </a:r>
            <a:r>
              <a:rPr lang="ko-KR" altLang="en-US" dirty="0" err="1"/>
              <a:t>랜덤하게</a:t>
            </a:r>
            <a:r>
              <a:rPr lang="ko-KR" altLang="en-US" dirty="0"/>
              <a:t> 제외하는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2"/>
            <a:ext cx="6156176" cy="26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20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드롭아웃의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01" y="1600200"/>
            <a:ext cx="6264148" cy="4495800"/>
          </a:xfrm>
        </p:spPr>
      </p:pic>
    </p:spTree>
    <p:extLst>
      <p:ext uri="{BB962C8B-B14F-4D97-AF65-F5344CB8AC3E}">
        <p14:creationId xmlns:p14="http://schemas.microsoft.com/office/powerpoint/2010/main" val="2984860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01" y="1600200"/>
            <a:ext cx="5977748" cy="4495800"/>
          </a:xfrm>
        </p:spPr>
      </p:pic>
    </p:spTree>
    <p:extLst>
      <p:ext uri="{BB962C8B-B14F-4D97-AF65-F5344CB8AC3E}">
        <p14:creationId xmlns:p14="http://schemas.microsoft.com/office/powerpoint/2010/main" val="2906379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4" y="2420888"/>
            <a:ext cx="8153400" cy="2221176"/>
          </a:xfrm>
        </p:spPr>
      </p:pic>
    </p:spTree>
    <p:extLst>
      <p:ext uri="{BB962C8B-B14F-4D97-AF65-F5344CB8AC3E}">
        <p14:creationId xmlns:p14="http://schemas.microsoft.com/office/powerpoint/2010/main" val="410231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MLP</a:t>
            </a:r>
            <a:r>
              <a:rPr lang="ko-KR" altLang="en-US" dirty="0"/>
              <a:t>의 여러 가지 </a:t>
            </a:r>
            <a:r>
              <a:rPr lang="ko-KR" altLang="en-US"/>
              <a:t>문제점을 </a:t>
            </a:r>
            <a:br>
              <a:rPr lang="en-US" altLang="ko-KR"/>
            </a:br>
            <a:r>
              <a:rPr lang="ko-KR" altLang="en-US"/>
              <a:t>효과적으로 </a:t>
            </a:r>
            <a:r>
              <a:rPr lang="ko-KR" altLang="en-US" dirty="0"/>
              <a:t>해결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</a:t>
            </a:r>
            <a:r>
              <a:rPr lang="en-US" altLang="ko-KR" dirty="0"/>
              <a:t>(gradient vanishing) </a:t>
            </a:r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 err="1"/>
              <a:t>은닉층이</a:t>
            </a:r>
            <a:r>
              <a:rPr lang="ko-KR" altLang="en-US" dirty="0"/>
              <a:t> 많아지면 </a:t>
            </a:r>
            <a:r>
              <a:rPr lang="ko-KR" altLang="en-US" dirty="0" err="1"/>
              <a:t>출력층에서</a:t>
            </a:r>
            <a:r>
              <a:rPr lang="ko-KR" altLang="en-US" dirty="0"/>
              <a:t> 계산된 </a:t>
            </a:r>
            <a:r>
              <a:rPr lang="ko-KR" altLang="en-US" dirty="0" err="1"/>
              <a:t>그래디언트가</a:t>
            </a:r>
            <a:r>
              <a:rPr lang="ko-KR" altLang="en-US" dirty="0"/>
              <a:t> 역전파되다가 값이 점점 작아져서 없어진다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과잉 적합</a:t>
            </a:r>
            <a:r>
              <a:rPr lang="en-US" altLang="ko-KR" dirty="0"/>
              <a:t>(over fitting)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55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를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117" y="1412776"/>
            <a:ext cx="8191302" cy="528884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=(28,28)))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1531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3697" y="1700808"/>
            <a:ext cx="8191302" cy="3816424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[======================] - 7s 116us/sample - loss: 0.2205 -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0.9348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[======================] - 7s 110us/sample - loss: 0.0969 -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0.9700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[======================] - 7s 109us/sample - loss: 0.0678 -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0.9785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[======================] - 6s 108us/sample - loss: 0.0529 -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0.9834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[======================] - 7s 108us/sample - loss: 0.0428 -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0.9859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10000/10000 [======================] - 0s 43us/sample - loss: 0.0645 -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0.9795</a:t>
            </a:r>
          </a:p>
        </p:txBody>
      </p:sp>
    </p:spTree>
    <p:extLst>
      <p:ext uri="{BB962C8B-B14F-4D97-AF65-F5344CB8AC3E}">
        <p14:creationId xmlns:p14="http://schemas.microsoft.com/office/powerpoint/2010/main" val="3966458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DNN(deep neural networks)</a:t>
            </a:r>
            <a:r>
              <a:rPr lang="ko-KR" altLang="en-US" dirty="0"/>
              <a:t>에서 사용하는 학습 알고리즘이다</a:t>
            </a:r>
            <a:r>
              <a:rPr lang="en-US" altLang="ko-KR" dirty="0"/>
              <a:t>. DNN</a:t>
            </a:r>
            <a:r>
              <a:rPr lang="ko-KR" altLang="en-US" dirty="0"/>
              <a:t>은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은닉층의</a:t>
            </a:r>
            <a:r>
              <a:rPr lang="ko-KR" altLang="en-US" dirty="0"/>
              <a:t> 개수를 증가시킨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소멸 문제란 </a:t>
            </a:r>
            <a:r>
              <a:rPr lang="ko-KR" altLang="en-US" dirty="0" err="1"/>
              <a:t>은닉층이</a:t>
            </a:r>
            <a:r>
              <a:rPr lang="ko-KR" altLang="en-US" dirty="0"/>
              <a:t> 신경망에 많이 추가되면 손실 함수의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가까워지고 따라서 학습이 되지 않는 현상이다</a:t>
            </a:r>
            <a:r>
              <a:rPr lang="en-US" altLang="ko-KR" dirty="0"/>
              <a:t>. </a:t>
            </a:r>
            <a:r>
              <a:rPr lang="ko-KR" altLang="en-US" dirty="0" err="1"/>
              <a:t>그라디언트</a:t>
            </a:r>
            <a:r>
              <a:rPr lang="ko-KR" altLang="en-US" dirty="0"/>
              <a:t> 소멸 문제를 해결하기 위하여 </a:t>
            </a:r>
            <a:r>
              <a:rPr lang="en-US" altLang="ko-KR" dirty="0"/>
              <a:t>DNN</a:t>
            </a:r>
            <a:r>
              <a:rPr lang="ko-KR" altLang="en-US" dirty="0"/>
              <a:t>에서는 활성화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많이 사용한다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r>
              <a:rPr lang="ko-KR" altLang="en-US" dirty="0"/>
              <a:t>를 손실 함수로 많이 사용한다</a:t>
            </a:r>
            <a:r>
              <a:rPr lang="en-US" altLang="ko-KR" dirty="0"/>
              <a:t>. </a:t>
            </a:r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가중치의 초기값은 작은 </a:t>
            </a:r>
            <a:r>
              <a:rPr lang="ko-KR" altLang="en-US" dirty="0" err="1"/>
              <a:t>난수로</a:t>
            </a:r>
            <a:r>
              <a:rPr lang="ko-KR" altLang="en-US" dirty="0"/>
              <a:t> 결정되어야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ImageNet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2012년에는 </a:t>
            </a:r>
            <a:r>
              <a:rPr lang="en-US" altLang="ko-KR" dirty="0" err="1"/>
              <a:t>Krizhevsky</a:t>
            </a:r>
            <a:r>
              <a:rPr lang="en-US" altLang="ko-KR" dirty="0"/>
              <a:t> </a:t>
            </a:r>
            <a:r>
              <a:rPr lang="en-US" altLang="ko-KR" dirty="0" err="1"/>
              <a:t>등이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딥러닝</a:t>
            </a:r>
            <a:r>
              <a:rPr lang="en-US" altLang="ko-KR" dirty="0"/>
              <a:t> </a:t>
            </a:r>
            <a:r>
              <a:rPr lang="en-US" altLang="ko-KR" dirty="0" err="1"/>
              <a:t>시스템</a:t>
            </a:r>
            <a:r>
              <a:rPr lang="en-US" altLang="ko-KR" dirty="0"/>
              <a:t> </a:t>
            </a:r>
            <a:r>
              <a:rPr lang="en-US" altLang="ko-KR" dirty="0" err="1"/>
              <a:t>AlexNet이</a:t>
            </a:r>
            <a:r>
              <a:rPr lang="en-US" altLang="ko-KR" dirty="0"/>
              <a:t> </a:t>
            </a:r>
            <a:r>
              <a:rPr lang="en-US" altLang="ko-KR" dirty="0" err="1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기계</a:t>
            </a:r>
            <a:r>
              <a:rPr lang="en-US" altLang="ko-KR" dirty="0"/>
              <a:t> </a:t>
            </a:r>
            <a:r>
              <a:rPr lang="en-US" altLang="ko-KR" dirty="0" err="1"/>
              <a:t>학습</a:t>
            </a:r>
            <a:r>
              <a:rPr lang="en-US" altLang="ko-KR" dirty="0"/>
              <a:t> </a:t>
            </a:r>
            <a:r>
              <a:rPr lang="en-US" altLang="ko-KR" dirty="0" err="1"/>
              <a:t>방법들을</a:t>
            </a:r>
            <a:r>
              <a:rPr lang="en-US" altLang="ko-KR" dirty="0"/>
              <a:t> 큰 </a:t>
            </a:r>
            <a:r>
              <a:rPr lang="en-US" altLang="ko-KR" dirty="0" err="1"/>
              <a:t>차이로</a:t>
            </a:r>
            <a:r>
              <a:rPr lang="en-US" altLang="ko-KR" dirty="0"/>
              <a:t> </a:t>
            </a:r>
            <a:r>
              <a:rPr lang="en-US" altLang="ko-KR" dirty="0" err="1"/>
              <a:t>물리치고</a:t>
            </a:r>
            <a:r>
              <a:rPr lang="en-US" altLang="ko-KR" dirty="0"/>
              <a:t> ImageNet </a:t>
            </a:r>
            <a:r>
              <a:rPr lang="en-US" altLang="ko-KR" dirty="0" err="1"/>
              <a:t>경진대회에서</a:t>
            </a:r>
            <a:r>
              <a:rPr lang="en-US" altLang="ko-KR" dirty="0"/>
              <a:t> </a:t>
            </a:r>
            <a:r>
              <a:rPr lang="en-US" altLang="ko-KR" dirty="0" err="1"/>
              <a:t>우승한다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130331" cy="28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GPU(Graphic Processor)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의 학습 속도는 상당히 느리고 계산 집약적이기 때문에 학습에 시간과 자원이 많이 소모되었다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24944"/>
            <a:ext cx="6588224" cy="29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은닉층의</a:t>
            </a:r>
            <a:r>
              <a:rPr lang="ko-KR" altLang="en-US" dirty="0"/>
              <a:t> 역할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192688" cy="4889270"/>
          </a:xfrm>
        </p:spPr>
      </p:pic>
      <p:sp>
        <p:nvSpPr>
          <p:cNvPr id="5" name="설명선 2 4"/>
          <p:cNvSpPr/>
          <p:nvPr/>
        </p:nvSpPr>
        <p:spPr>
          <a:xfrm>
            <a:off x="4427984" y="908720"/>
            <a:ext cx="2448272" cy="310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174"/>
              <a:gd name="adj6" fmla="val -3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특징을 스스로 추출한다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12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은닉층의</a:t>
            </a:r>
            <a:r>
              <a:rPr lang="ko-KR" altLang="en-US" dirty="0"/>
              <a:t> 역할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43147"/>
            <a:ext cx="8153400" cy="3809906"/>
          </a:xfrm>
        </p:spPr>
      </p:pic>
    </p:spTree>
    <p:extLst>
      <p:ext uri="{BB962C8B-B14F-4D97-AF65-F5344CB8AC3E}">
        <p14:creationId xmlns:p14="http://schemas.microsoft.com/office/powerpoint/2010/main" val="28401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소멸 문제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076738"/>
            <a:ext cx="8153400" cy="3542724"/>
          </a:xfrm>
        </p:spPr>
      </p:pic>
    </p:spTree>
    <p:extLst>
      <p:ext uri="{BB962C8B-B14F-4D97-AF65-F5344CB8AC3E}">
        <p14:creationId xmlns:p14="http://schemas.microsoft.com/office/powerpoint/2010/main" val="387155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3224</TotalTime>
  <Words>1187</Words>
  <Application>Microsoft Office PowerPoint</Application>
  <PresentationFormat>화면 슬라이드 쇼(4:3)</PresentationFormat>
  <Paragraphs>161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Trebuchet MS</vt:lpstr>
      <vt:lpstr>Tw Cen MT</vt:lpstr>
      <vt:lpstr>Wingdings</vt:lpstr>
      <vt:lpstr>Wingdings 2</vt:lpstr>
      <vt:lpstr>가을</vt:lpstr>
      <vt:lpstr>PowerPoint 프레젠테이션</vt:lpstr>
      <vt:lpstr>학습 목표</vt:lpstr>
      <vt:lpstr>딥러닝</vt:lpstr>
      <vt:lpstr>딥러닝은 MLP의 여러 가지 문제점을  효과적으로 해결</vt:lpstr>
      <vt:lpstr>2012년 ImageNet</vt:lpstr>
      <vt:lpstr>GPU(Graphic Processor) 기술</vt:lpstr>
      <vt:lpstr>은닉층의 역할</vt:lpstr>
      <vt:lpstr>은닉층의 역할</vt:lpstr>
      <vt:lpstr>그래디언트 소멸 문제 </vt:lpstr>
      <vt:lpstr>그래디언트 소멸 문제 </vt:lpstr>
      <vt:lpstr>그래디언트 소멸 문제 </vt:lpstr>
      <vt:lpstr>새로운 활성화 함수</vt:lpstr>
      <vt:lpstr>Lab: 활성화 함수 실험</vt:lpstr>
      <vt:lpstr>Lab: 활성화 함수 실험</vt:lpstr>
      <vt:lpstr>손실 함수 문제 </vt:lpstr>
      <vt:lpstr>손실 함수 문제 </vt:lpstr>
      <vt:lpstr>새로운 손실 함수</vt:lpstr>
      <vt:lpstr>교차 엔트로피 손실 함수</vt:lpstr>
      <vt:lpstr>교차 엔트로피 손실 함수</vt:lpstr>
      <vt:lpstr>Lab: 교차 엔트로피의 계산</vt:lpstr>
      <vt:lpstr>가중치 초기화 문제</vt:lpstr>
      <vt:lpstr>가중치 초기화 방법</vt:lpstr>
      <vt:lpstr>Lab: 가중치 초기화 실험</vt:lpstr>
      <vt:lpstr>미니 배치</vt:lpstr>
      <vt:lpstr>미니 배치</vt:lpstr>
      <vt:lpstr>데이터 정규화 </vt:lpstr>
      <vt:lpstr>데이터 정규화 </vt:lpstr>
      <vt:lpstr>데이터 엔코딩 방법</vt:lpstr>
      <vt:lpstr>데이터 엔코딩 방법</vt:lpstr>
      <vt:lpstr>실행결과</vt:lpstr>
      <vt:lpstr>학습률</vt:lpstr>
      <vt:lpstr>모멘텀</vt:lpstr>
      <vt:lpstr>과잉 적합</vt:lpstr>
      <vt:lpstr>과잉 적합</vt:lpstr>
      <vt:lpstr>Lab: 배치 크기, 학습률, 규제항</vt:lpstr>
      <vt:lpstr>드롭아웃 </vt:lpstr>
      <vt:lpstr>드롭아웃의 효과</vt:lpstr>
      <vt:lpstr>앙상블</vt:lpstr>
      <vt:lpstr>Keras를 이용한 MNIST 숫자 인식</vt:lpstr>
      <vt:lpstr>Keras를 이용한 MNIST 숫자 인식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인피니티북스 영업부1</cp:lastModifiedBy>
  <cp:revision>882</cp:revision>
  <dcterms:created xsi:type="dcterms:W3CDTF">2012-03-12T19:09:15Z</dcterms:created>
  <dcterms:modified xsi:type="dcterms:W3CDTF">2020-02-17T03:03:25Z</dcterms:modified>
</cp:coreProperties>
</file>